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94" r:id="rId5"/>
    <p:sldId id="266" r:id="rId6"/>
    <p:sldId id="293" r:id="rId7"/>
    <p:sldId id="287" r:id="rId8"/>
    <p:sldId id="296" r:id="rId9"/>
    <p:sldId id="295" r:id="rId10"/>
    <p:sldId id="297" r:id="rId11"/>
    <p:sldId id="288" r:id="rId12"/>
    <p:sldId id="298" r:id="rId13"/>
    <p:sldId id="299" r:id="rId14"/>
    <p:sldId id="268" r:id="rId15"/>
    <p:sldId id="271" r:id="rId16"/>
    <p:sldId id="272" r:id="rId17"/>
    <p:sldId id="274" r:id="rId18"/>
    <p:sldId id="273" r:id="rId19"/>
    <p:sldId id="276" r:id="rId20"/>
    <p:sldId id="275" r:id="rId21"/>
    <p:sldId id="277" r:id="rId22"/>
    <p:sldId id="283" r:id="rId2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33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8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8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7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9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81CE-130D-49FC-9275-E411AE66AA30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9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SEICHE 2022</a:t>
            </a:r>
            <a:br>
              <a:rPr lang="en-US" sz="49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Introduction to Arduino</a:t>
            </a:r>
            <a:b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dirty="0" smtClean="0"/>
              <a:t>Lesson 4 – IDE Essentials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590800"/>
            <a:ext cx="8153400" cy="304800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Instructor:   Paul </a:t>
            </a: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Frommeyer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                   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www.paulfrommeyer.com</a:t>
            </a:r>
            <a:endParaRPr lang="en-US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l"/>
            <a:endParaRPr lang="en-US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Corporate </a:t>
            </a:r>
            <a:r>
              <a:rPr lang="en-US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Sponsor: DXC Technology</a:t>
            </a:r>
            <a:endParaRPr lang="en-US" sz="2800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56836"/>
            <a:ext cx="2438400" cy="133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 smtClean="0"/>
              <a:t>Selecting A Board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990600"/>
            <a:ext cx="858202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3413" y="5257800"/>
            <a:ext cx="8229600" cy="1524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Return to the Board menu under the Tools menu</a:t>
            </a:r>
          </a:p>
          <a:p>
            <a:r>
              <a:rPr lang="en-US" sz="2400" dirty="0" smtClean="0"/>
              <a:t>Navigate to </a:t>
            </a:r>
            <a:r>
              <a:rPr lang="en-US" sz="2400" dirty="0" err="1" smtClean="0"/>
              <a:t>Heltec</a:t>
            </a:r>
            <a:r>
              <a:rPr lang="en-US" sz="2400" dirty="0" smtClean="0"/>
              <a:t> ESP32 Arduino</a:t>
            </a:r>
          </a:p>
          <a:p>
            <a:r>
              <a:rPr lang="en-US" sz="2400" dirty="0" smtClean="0"/>
              <a:t>Select </a:t>
            </a:r>
            <a:r>
              <a:rPr lang="en-US" sz="2400" dirty="0" err="1" smtClean="0"/>
              <a:t>WiFi</a:t>
            </a:r>
            <a:r>
              <a:rPr lang="en-US" sz="2400" dirty="0" smtClean="0"/>
              <a:t> Kit 32</a:t>
            </a:r>
          </a:p>
        </p:txBody>
      </p:sp>
    </p:spTree>
    <p:extLst>
      <p:ext uri="{BB962C8B-B14F-4D97-AF65-F5344CB8AC3E}">
        <p14:creationId xmlns:p14="http://schemas.microsoft.com/office/powerpoint/2010/main" val="8531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 smtClean="0"/>
              <a:t>Accessing Example Sketches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4419600" cy="5562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File-&gt;Examples</a:t>
            </a:r>
          </a:p>
          <a:p>
            <a:r>
              <a:rPr lang="en-US" sz="2400" dirty="0" smtClean="0"/>
              <a:t>At the very bottom of the menu you should see all the relevant examples for the </a:t>
            </a:r>
            <a:r>
              <a:rPr lang="en-US" sz="2400" dirty="0" err="1" smtClean="0"/>
              <a:t>WiFi</a:t>
            </a:r>
            <a:r>
              <a:rPr lang="en-US" sz="2400" dirty="0" smtClean="0"/>
              <a:t> Kit 32 included with the </a:t>
            </a:r>
            <a:r>
              <a:rPr lang="en-US" sz="2400" dirty="0" err="1" smtClean="0"/>
              <a:t>Heltec</a:t>
            </a:r>
            <a:r>
              <a:rPr lang="en-US" sz="2400" dirty="0" smtClean="0"/>
              <a:t> ESP32 library just installed</a:t>
            </a:r>
          </a:p>
          <a:p>
            <a:r>
              <a:rPr lang="en-US" sz="2400" dirty="0" smtClean="0"/>
              <a:t>As you can see, there are dozens upon dozens available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ypical for all boards</a:t>
            </a:r>
          </a:p>
          <a:p>
            <a:r>
              <a:rPr lang="en-US" sz="2400" dirty="0" smtClean="0"/>
              <a:t>What makes “plug and play” Arduino use possible</a:t>
            </a:r>
          </a:p>
          <a:p>
            <a:r>
              <a:rPr lang="en-US" sz="2400" dirty="0" smtClean="0"/>
              <a:t>And thus this class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914400"/>
            <a:ext cx="2424226" cy="582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36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 smtClean="0"/>
              <a:t>Preparing a Sketch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495800" cy="4038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Find the WiFi_Kit_32_FactoryTest example sketch under </a:t>
            </a:r>
            <a:r>
              <a:rPr lang="en-US" sz="2400" dirty="0" err="1" smtClean="0"/>
              <a:t>Heltec</a:t>
            </a:r>
            <a:r>
              <a:rPr lang="en-US" sz="2400" dirty="0" smtClean="0"/>
              <a:t> ESP32 </a:t>
            </a:r>
            <a:r>
              <a:rPr lang="en-US" sz="2400" dirty="0" err="1" smtClean="0"/>
              <a:t>DevBoards</a:t>
            </a:r>
            <a:r>
              <a:rPr lang="en-US" sz="2400" dirty="0" smtClean="0"/>
              <a:t> sub-menu</a:t>
            </a:r>
          </a:p>
          <a:p>
            <a:r>
              <a:rPr lang="en-US" sz="2400" dirty="0" smtClean="0"/>
              <a:t>Click on the “VALIDATE” check mark icon</a:t>
            </a:r>
          </a:p>
          <a:p>
            <a:r>
              <a:rPr lang="en-US" sz="2400" dirty="0" smtClean="0"/>
              <a:t>This will compile the sketch and check for errors prior to upload (this step is optional)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4106839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81599"/>
            <a:ext cx="1447800" cy="12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1762124" y="5715000"/>
            <a:ext cx="609601" cy="609601"/>
          </a:xfrm>
          <a:prstGeom prst="ellipse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314575" y="5713412"/>
            <a:ext cx="609600" cy="715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 smtClean="0">
                <a:solidFill>
                  <a:srgbClr val="FF0000"/>
                </a:solidFill>
              </a:rPr>
              <a:t>X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9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 smtClean="0"/>
              <a:t>Uploading a Sketch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3429000" cy="5181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Ensure you have selected the correct port for your currently plugged in board</a:t>
            </a:r>
          </a:p>
          <a:p>
            <a:r>
              <a:rPr lang="en-US" sz="2400" dirty="0" smtClean="0"/>
              <a:t>Click on the “UPLOAD” arrow icon</a:t>
            </a:r>
          </a:p>
          <a:p>
            <a:r>
              <a:rPr lang="en-US" sz="2400" dirty="0" smtClean="0"/>
              <a:t>Lights should flash on your board</a:t>
            </a:r>
          </a:p>
          <a:p>
            <a:r>
              <a:rPr lang="en-US" sz="2400" dirty="0" smtClean="0"/>
              <a:t>Once upload is finished, the sketch will immediately run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51816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6200000">
            <a:off x="7867650" y="4781550"/>
            <a:ext cx="800100" cy="533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48099" y="1295400"/>
            <a:ext cx="609601" cy="609601"/>
          </a:xfrm>
          <a:prstGeom prst="ellipse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3752850" y="1962150"/>
            <a:ext cx="800100" cy="533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50196"/>
            </a:srgbClr>
          </a:solidFill>
        </p:spPr>
        <p:txBody>
          <a:bodyPr/>
          <a:lstStyle/>
          <a:p>
            <a:r>
              <a:rPr lang="en-US" sz="3200" dirty="0" smtClean="0">
                <a:solidFill>
                  <a:srgbClr val="3333CC"/>
                </a:solidFill>
              </a:rPr>
              <a:t>History of Telecommunications</a:t>
            </a:r>
            <a:br>
              <a:rPr lang="en-US" sz="3200" dirty="0" smtClean="0">
                <a:solidFill>
                  <a:srgbClr val="3333CC"/>
                </a:solidFill>
              </a:rPr>
            </a:br>
            <a:r>
              <a:rPr lang="en-US" sz="3200" dirty="0" smtClean="0">
                <a:solidFill>
                  <a:srgbClr val="3333CC"/>
                </a:solidFill>
              </a:rPr>
              <a:t>Part 1</a:t>
            </a:r>
            <a:endParaRPr lang="en-US" sz="3200" dirty="0">
              <a:solidFill>
                <a:srgbClr val="3333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6019800" cy="4648200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3333CC"/>
                </a:solidFill>
              </a:rPr>
              <a:t>The Telegraph</a:t>
            </a:r>
          </a:p>
          <a:p>
            <a:r>
              <a:rPr lang="en-US" sz="2800" b="1" dirty="0" smtClean="0">
                <a:solidFill>
                  <a:srgbClr val="3333CC"/>
                </a:solidFill>
              </a:rPr>
              <a:t>The Analog Telephone</a:t>
            </a:r>
          </a:p>
          <a:p>
            <a:r>
              <a:rPr lang="en-US" sz="2800" b="1" dirty="0" smtClean="0">
                <a:solidFill>
                  <a:srgbClr val="3333CC"/>
                </a:solidFill>
              </a:rPr>
              <a:t>Radio (AM then FM)</a:t>
            </a:r>
          </a:p>
          <a:p>
            <a:r>
              <a:rPr lang="en-US" sz="2800" b="1" dirty="0" smtClean="0">
                <a:solidFill>
                  <a:srgbClr val="3333CC"/>
                </a:solidFill>
              </a:rPr>
              <a:t>Automated dialing</a:t>
            </a:r>
          </a:p>
          <a:p>
            <a:r>
              <a:rPr lang="en-US" sz="2800" b="1" dirty="0" smtClean="0">
                <a:solidFill>
                  <a:srgbClr val="3333CC"/>
                </a:solidFill>
              </a:rPr>
              <a:t>Digital audio </a:t>
            </a:r>
          </a:p>
          <a:p>
            <a:r>
              <a:rPr lang="en-US" sz="2800" b="1" dirty="0" smtClean="0">
                <a:solidFill>
                  <a:srgbClr val="3333CC"/>
                </a:solidFill>
              </a:rPr>
              <a:t>Dedicated computer links (DDS)</a:t>
            </a:r>
          </a:p>
          <a:p>
            <a:r>
              <a:rPr lang="en-US" sz="2800" b="1" dirty="0" smtClean="0">
                <a:solidFill>
                  <a:srgbClr val="3333CC"/>
                </a:solidFill>
              </a:rPr>
              <a:t>The first modem</a:t>
            </a:r>
            <a:endParaRPr lang="en-US" sz="2400" b="1" dirty="0" smtClean="0">
              <a:solidFill>
                <a:srgbClr val="3333CC"/>
              </a:solidFill>
            </a:endParaRPr>
          </a:p>
          <a:p>
            <a:endParaRPr lang="en-US" sz="3600" b="1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200" dirty="0" smtClean="0"/>
              <a:t>The Telegraph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3924"/>
            <a:ext cx="4800600" cy="4181475"/>
          </a:xfrm>
        </p:spPr>
        <p:txBody>
          <a:bodyPr>
            <a:noAutofit/>
          </a:bodyPr>
          <a:lstStyle/>
          <a:p>
            <a:r>
              <a:rPr lang="en-US" sz="1400" dirty="0"/>
              <a:t>The archetype of this </a:t>
            </a:r>
            <a:r>
              <a:rPr lang="en-US" sz="1400" dirty="0" smtClean="0"/>
              <a:t>device </a:t>
            </a:r>
            <a:r>
              <a:rPr lang="en-US" sz="1400" dirty="0"/>
              <a:t>was the Morse system, invented by Samuel Morse in 1838, using a single wire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Morse system used Morse Code, a cipher which translated letters into long and short electrical pulses sent with a make/break </a:t>
            </a:r>
            <a:r>
              <a:rPr lang="en-US" sz="1400" dirty="0" err="1" smtClean="0"/>
              <a:t>signalling</a:t>
            </a:r>
            <a:r>
              <a:rPr lang="en-US" sz="1400" dirty="0" smtClean="0"/>
              <a:t> key</a:t>
            </a:r>
          </a:p>
          <a:p>
            <a:r>
              <a:rPr lang="en-US" sz="1400" dirty="0" smtClean="0"/>
              <a:t>These pulses could be received as clicks or as audio beeps (see Radio section)</a:t>
            </a:r>
          </a:p>
          <a:p>
            <a:r>
              <a:rPr lang="en-US" sz="1400" dirty="0" smtClean="0"/>
              <a:t>There were also optical telegraphs</a:t>
            </a:r>
          </a:p>
          <a:p>
            <a:r>
              <a:rPr lang="en-US" sz="1400" dirty="0" smtClean="0"/>
              <a:t>The first printing telegraphs would punch holes in paper tape</a:t>
            </a:r>
          </a:p>
          <a:p>
            <a:r>
              <a:rPr lang="en-US" sz="1400" dirty="0" smtClean="0"/>
              <a:t>Later printing telegraphs used letters generated by special codes (</a:t>
            </a:r>
            <a:r>
              <a:rPr lang="en-US" sz="1400" dirty="0" err="1" smtClean="0"/>
              <a:t>Baudot</a:t>
            </a:r>
            <a:r>
              <a:rPr lang="en-US" sz="1400" dirty="0" smtClean="0"/>
              <a:t>, ITA2)</a:t>
            </a:r>
          </a:p>
          <a:p>
            <a:r>
              <a:rPr lang="en-US" sz="1400" dirty="0"/>
              <a:t>Electrical telegraphy can be considered to be the first example of electrical engineering,[5] and was used by the emerging railway companies to develop train control systems that </a:t>
            </a:r>
            <a:r>
              <a:rPr lang="en-US" sz="1400" dirty="0" err="1"/>
              <a:t>minimised</a:t>
            </a:r>
            <a:r>
              <a:rPr lang="en-US" sz="1400" dirty="0"/>
              <a:t> the chances of trains colliding with each other.</a:t>
            </a:r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25892"/>
            <a:ext cx="2476500" cy="162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38475"/>
            <a:ext cx="1916739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52" y="4962525"/>
            <a:ext cx="5805487" cy="1627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609850"/>
            <a:ext cx="1971675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229225"/>
            <a:ext cx="2286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95061" y="6343650"/>
            <a:ext cx="2576739" cy="266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050" dirty="0" smtClean="0">
                <a:solidFill>
                  <a:srgbClr val="FFFF00"/>
                </a:solidFill>
              </a:rPr>
              <a:t>Morse Code</a:t>
            </a:r>
            <a:endParaRPr lang="en-US" sz="105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flipH="1">
            <a:off x="5306220" y="5206728"/>
            <a:ext cx="377372" cy="16328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 Black" panose="020B0A0402010202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3500000" flipH="1">
            <a:off x="5225595" y="5556505"/>
            <a:ext cx="377372" cy="16328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 Black" panose="020B0A04020102020204" pitchFamily="34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7885710" flipH="1">
            <a:off x="5173900" y="4894937"/>
            <a:ext cx="377372" cy="16328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 Black" panose="020B0A040201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 dirty="0" smtClean="0"/>
              <a:t>The Analog Telephone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4" y="990600"/>
            <a:ext cx="8153401" cy="18288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Invented by Alexander Graham Bell, </a:t>
            </a:r>
          </a:p>
          <a:p>
            <a:r>
              <a:rPr lang="en-US" sz="2400" dirty="0" smtClean="0"/>
              <a:t>Initially, no station originated dialing – required operators to place and deliver calls</a:t>
            </a:r>
          </a:p>
          <a:p>
            <a:r>
              <a:rPr lang="en-US" sz="2400" dirty="0" smtClean="0"/>
              <a:t>Phone sets had cranks to signal the operator</a:t>
            </a:r>
          </a:p>
          <a:p>
            <a:r>
              <a:rPr lang="en-US" sz="2400" dirty="0" smtClean="0"/>
              <a:t>Analog phones use a “hybrid” to allow talk and hearing on 2 wires</a:t>
            </a:r>
          </a:p>
          <a:p>
            <a:r>
              <a:rPr lang="en-US" sz="2400" dirty="0" smtClean="0"/>
              <a:t>Was a landmark invention in human communication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29602" y="5835650"/>
            <a:ext cx="816429" cy="47171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Ringer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74028" y="5073197"/>
            <a:ext cx="816429" cy="47171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Switch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Hook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91502" y="4281715"/>
            <a:ext cx="816429" cy="47171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Hybrid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343400" y="6391275"/>
            <a:ext cx="2351314" cy="266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050" dirty="0" smtClean="0">
                <a:solidFill>
                  <a:srgbClr val="FFFF00"/>
                </a:solidFill>
              </a:rPr>
              <a:t>Parts of an analog telephone</a:t>
            </a:r>
            <a:endParaRPr lang="en-US" sz="1050" dirty="0">
              <a:solidFill>
                <a:srgbClr val="FFFF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494906" y="4976580"/>
            <a:ext cx="832075" cy="572804"/>
            <a:chOff x="7623404" y="4976580"/>
            <a:chExt cx="832075" cy="572804"/>
          </a:xfrm>
        </p:grpSpPr>
        <p:sp>
          <p:nvSpPr>
            <p:cNvPr id="8" name="Oval 7"/>
            <p:cNvSpPr/>
            <p:nvPr/>
          </p:nvSpPr>
          <p:spPr>
            <a:xfrm>
              <a:off x="7741812" y="4976580"/>
              <a:ext cx="572804" cy="5728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7623404" y="5129632"/>
              <a:ext cx="832075" cy="2667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bg1"/>
                  </a:solidFill>
                  <a:latin typeface="Arial Black" panose="020B0A04020102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050" dirty="0" smtClean="0">
                  <a:solidFill>
                    <a:schemeClr val="tx1"/>
                  </a:solidFill>
                </a:rPr>
                <a:t>Dial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269379"/>
            <a:ext cx="2341567" cy="312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728" y="4764855"/>
            <a:ext cx="1761672" cy="1626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005" y="3269379"/>
            <a:ext cx="2750995" cy="151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293688"/>
            <a:ext cx="2121932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97" y="2727906"/>
            <a:ext cx="2265016" cy="1901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64" y="4619624"/>
            <a:ext cx="2262949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1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2800" dirty="0" smtClean="0"/>
              <a:t>Radio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914400"/>
            <a:ext cx="8379279" cy="1524000"/>
          </a:xfrm>
        </p:spPr>
        <p:txBody>
          <a:bodyPr>
            <a:noAutofit/>
          </a:bodyPr>
          <a:lstStyle/>
          <a:p>
            <a:r>
              <a:rPr lang="en-US" sz="1400" dirty="0" err="1" smtClean="0"/>
              <a:t>Guglielmo</a:t>
            </a:r>
            <a:r>
              <a:rPr lang="en-US" sz="1400" dirty="0" smtClean="0"/>
              <a:t> Marconi sent and received first radio signal in Italy in 1895</a:t>
            </a:r>
          </a:p>
          <a:p>
            <a:r>
              <a:rPr lang="en-US" sz="1400" dirty="0" smtClean="0"/>
              <a:t>Initially, radio used Morse code to modulate (interrupt) spark gap transmitters</a:t>
            </a:r>
          </a:p>
          <a:p>
            <a:r>
              <a:rPr lang="en-US" sz="1400" dirty="0"/>
              <a:t>The person generally credited as the primary early developer of AM technology is Canadian-born inventor Reginald </a:t>
            </a:r>
            <a:r>
              <a:rPr lang="en-US" sz="1400" dirty="0" smtClean="0"/>
              <a:t>Fessenden</a:t>
            </a:r>
          </a:p>
          <a:p>
            <a:r>
              <a:rPr lang="en-US" sz="1400" dirty="0" smtClean="0"/>
              <a:t>AM radio is monophonic (only one audio channel)</a:t>
            </a:r>
          </a:p>
          <a:p>
            <a:r>
              <a:rPr lang="en-US" sz="1400" dirty="0" smtClean="0"/>
              <a:t>The development of radio was made possible by the invention of vacuum tubes, which permitted amplification of weak electrical signals</a:t>
            </a:r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634037" y="6420713"/>
            <a:ext cx="1905000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AM vs FM</a:t>
            </a:r>
            <a:endParaRPr lang="en-US" sz="1200" dirty="0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ENIAC, the &amp;#39;first modern computer,&amp;#39; is hailed on 75th anniversary at Penn,  Unisys, and beyo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47700" y="6266150"/>
            <a:ext cx="3390900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err="1" smtClean="0"/>
              <a:t>Guglielmo</a:t>
            </a:r>
            <a:r>
              <a:rPr lang="en-US" sz="1200" dirty="0" smtClean="0"/>
              <a:t> Marconi</a:t>
            </a:r>
            <a:endParaRPr lang="en-US" sz="1200" dirty="0"/>
          </a:p>
        </p:txBody>
      </p:sp>
      <p:pic>
        <p:nvPicPr>
          <p:cNvPr id="6" name="Picture 2" descr="Guglielmo Marconi - Who Invented the Radio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445104"/>
            <a:ext cx="3159125" cy="177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38400"/>
            <a:ext cx="433387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1325" y="3048000"/>
            <a:ext cx="39592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Modulation, with amazing clarity and no static,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invented in 1933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American engineer Edwin Armstrong. However, it’s adoption was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slowed by RCA for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30 years and it did not come into widespread use until the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1960’s with stereo broadcasting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2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2800" dirty="0" smtClean="0"/>
              <a:t>Automated Telephone Dialing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847725"/>
            <a:ext cx="8229601" cy="2438401"/>
          </a:xfrm>
        </p:spPr>
        <p:txBody>
          <a:bodyPr>
            <a:noAutofit/>
          </a:bodyPr>
          <a:lstStyle/>
          <a:p>
            <a:r>
              <a:rPr lang="en-US" sz="1800" dirty="0" smtClean="0"/>
              <a:t>Originally, all calls were manually switched through operator’s patch cord consoles</a:t>
            </a:r>
          </a:p>
          <a:p>
            <a:r>
              <a:rPr lang="en-US" sz="1800" dirty="0"/>
              <a:t>The </a:t>
            </a:r>
            <a:r>
              <a:rPr lang="en-US" sz="1800" dirty="0" err="1"/>
              <a:t>Strowger</a:t>
            </a:r>
            <a:r>
              <a:rPr lang="en-US" sz="1800" dirty="0"/>
              <a:t> switch is the first commercially successful electromechanical stepping switch telephone exchange </a:t>
            </a:r>
            <a:r>
              <a:rPr lang="en-US" sz="1800" dirty="0" smtClean="0"/>
              <a:t>system, developed </a:t>
            </a:r>
            <a:r>
              <a:rPr lang="en-US" sz="1800" dirty="0"/>
              <a:t>by the </a:t>
            </a:r>
            <a:r>
              <a:rPr lang="en-US" sz="1800" dirty="0" err="1"/>
              <a:t>Strowger</a:t>
            </a:r>
            <a:r>
              <a:rPr lang="en-US" sz="1800" dirty="0"/>
              <a:t> Automatic Telephone Exchange Company </a:t>
            </a:r>
            <a:r>
              <a:rPr lang="en-US" sz="1800" dirty="0" smtClean="0"/>
              <a:t>in 1891</a:t>
            </a:r>
          </a:p>
          <a:p>
            <a:r>
              <a:rPr lang="en-US" sz="1800" dirty="0" smtClean="0"/>
              <a:t>Automatic switches allowed end-station dialing, initially using a rotary dial</a:t>
            </a:r>
          </a:p>
          <a:p>
            <a:r>
              <a:rPr lang="en-US" sz="1800" dirty="0" smtClean="0"/>
              <a:t>The transistor age allowed the development of touch-tone dials, which used Dual-Tone Multi-Frequency (DTMF) in-band </a:t>
            </a:r>
            <a:r>
              <a:rPr lang="en-US" sz="1800" dirty="0" err="1" smtClean="0"/>
              <a:t>signalling</a:t>
            </a:r>
            <a:r>
              <a:rPr lang="en-US" sz="1800" dirty="0" smtClean="0"/>
              <a:t> for dialing</a:t>
            </a:r>
            <a:endParaRPr lang="en-US" sz="2400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48506" y="6367463"/>
            <a:ext cx="37306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Traditional telephone operator’s console</a:t>
            </a:r>
            <a:endParaRPr lang="en-US" sz="120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073052" y="6367463"/>
            <a:ext cx="37306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Telephone rotary stepper switches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327083"/>
            <a:ext cx="4054771" cy="306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327082"/>
            <a:ext cx="4648200" cy="3091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2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963"/>
            <a:ext cx="8229600" cy="639762"/>
          </a:xfrm>
        </p:spPr>
        <p:txBody>
          <a:bodyPr/>
          <a:lstStyle/>
          <a:p>
            <a:r>
              <a:rPr lang="en-US" sz="2800" dirty="0" smtClean="0"/>
              <a:t>Digital Audio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895350"/>
            <a:ext cx="8379279" cy="310991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Digital audio is a representation of sound recorded in, or converted into, digital form. In digital audio, the sound wave of the audio signal is typically encoded as numerical samples in a continuous sequence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Primarily invented by Claude Shannon</a:t>
            </a:r>
          </a:p>
          <a:p>
            <a:r>
              <a:rPr lang="en-US" sz="2400" dirty="0"/>
              <a:t>Pulse-code modulation (PCM) is a method used to digitally represent sampled analog signals. It is the standard form of digital audio in computers, compact discs, digital telephony and other digital audio applications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US telephone system (AT&amp;T) began using PCM in 1961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657600" y="6357938"/>
            <a:ext cx="5146077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Complete Signal Flow</a:t>
            </a:r>
            <a:endParaRPr lang="en-US" sz="1200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09600" y="6362701"/>
            <a:ext cx="22828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Quantization</a:t>
            </a:r>
            <a:endParaRPr lang="en-US" sz="1200" dirty="0"/>
          </a:p>
        </p:txBody>
      </p:sp>
      <p:pic>
        <p:nvPicPr>
          <p:cNvPr id="5122" name="Picture 2" descr="9 zedboard ADC/DAC and Digital Audio Processing - المبرمج العربي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8" y="4476750"/>
            <a:ext cx="3216112" cy="18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3871913"/>
            <a:ext cx="571500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21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</p:spPr>
        <p:txBody>
          <a:bodyPr/>
          <a:lstStyle/>
          <a:p>
            <a:r>
              <a:rPr lang="en-US" sz="2800" dirty="0" smtClean="0"/>
              <a:t>Lesson Plan 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09600"/>
            <a:ext cx="4267200" cy="6019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b="1" dirty="0" smtClean="0"/>
              <a:t>Lesson 1 – Intro and Setup </a:t>
            </a:r>
          </a:p>
          <a:p>
            <a:pPr marL="0" indent="0">
              <a:buNone/>
            </a:pPr>
            <a:r>
              <a:rPr lang="en-US" sz="900" b="1" dirty="0" smtClean="0"/>
              <a:t>[may require 2 classes]</a:t>
            </a:r>
          </a:p>
          <a:p>
            <a:pPr marL="0" indent="0">
              <a:buNone/>
            </a:pPr>
            <a:r>
              <a:rPr lang="en-US" sz="900" b="1" dirty="0" smtClean="0"/>
              <a:t>•    Introduction to class format</a:t>
            </a:r>
          </a:p>
          <a:p>
            <a:pPr marL="0" indent="0">
              <a:buNone/>
            </a:pPr>
            <a:r>
              <a:rPr lang="en-US" sz="900" b="1" dirty="0" smtClean="0"/>
              <a:t>•    Overview of lesson plan</a:t>
            </a:r>
          </a:p>
          <a:p>
            <a:pPr marL="0" indent="0">
              <a:buNone/>
            </a:pPr>
            <a:r>
              <a:rPr lang="en-US" sz="900" b="1" dirty="0" smtClean="0"/>
              <a:t>•    Presentation format (monitor, camera, screen, whiteboard)</a:t>
            </a:r>
          </a:p>
          <a:p>
            <a:pPr marL="0" indent="0">
              <a:buNone/>
            </a:pPr>
            <a:r>
              <a:rPr lang="en-US" sz="900" b="1" dirty="0" smtClean="0"/>
              <a:t>•    Inventory of Arduino kits</a:t>
            </a:r>
          </a:p>
          <a:p>
            <a:pPr marL="0" indent="0">
              <a:buNone/>
            </a:pPr>
            <a:r>
              <a:rPr lang="en-US" sz="900" b="1" dirty="0" smtClean="0"/>
              <a:t>•    Inventory of USB drives</a:t>
            </a:r>
          </a:p>
          <a:p>
            <a:pPr marL="0" indent="0">
              <a:buNone/>
            </a:pPr>
            <a:r>
              <a:rPr lang="en-US" sz="900" b="1" dirty="0"/>
              <a:t>•    Installation of ESP32 serial port drivers (Windows only)</a:t>
            </a:r>
          </a:p>
          <a:p>
            <a:pPr marL="0" indent="0">
              <a:buNone/>
            </a:pPr>
            <a:r>
              <a:rPr lang="en-US" sz="900" b="1" dirty="0" smtClean="0"/>
              <a:t>•    Installation of Arduino software</a:t>
            </a:r>
          </a:p>
          <a:p>
            <a:pPr marL="0" indent="0">
              <a:buNone/>
            </a:pPr>
            <a:r>
              <a:rPr lang="en-US" sz="900" b="1" dirty="0"/>
              <a:t>•    </a:t>
            </a:r>
            <a:r>
              <a:rPr lang="en-US" sz="900" b="1" dirty="0" smtClean="0"/>
              <a:t>History of Computing</a:t>
            </a:r>
          </a:p>
          <a:p>
            <a:pPr marL="0" indent="0">
              <a:buNone/>
            </a:pPr>
            <a:r>
              <a:rPr lang="en-US" sz="900" b="1" dirty="0" smtClean="0"/>
              <a:t>Lesson 2 and 3 – Laptop operation review</a:t>
            </a:r>
          </a:p>
          <a:p>
            <a:pPr marL="0" indent="0">
              <a:buNone/>
            </a:pPr>
            <a:r>
              <a:rPr lang="en-US" sz="900" b="1" dirty="0" smtClean="0"/>
              <a:t>•    Control panel/Settings location</a:t>
            </a:r>
          </a:p>
          <a:p>
            <a:pPr marL="0" indent="0">
              <a:buNone/>
            </a:pPr>
            <a:r>
              <a:rPr lang="en-US" sz="900" b="1" dirty="0" smtClean="0"/>
              <a:t>•    Home directories and folder hierarchy</a:t>
            </a:r>
          </a:p>
          <a:p>
            <a:pPr marL="0" indent="0">
              <a:buNone/>
            </a:pPr>
            <a:r>
              <a:rPr lang="en-US" sz="900" b="1" dirty="0" smtClean="0"/>
              <a:t>•    Arduino file locations</a:t>
            </a:r>
          </a:p>
          <a:p>
            <a:pPr marL="0" indent="0">
              <a:buNone/>
            </a:pPr>
            <a:r>
              <a:rPr lang="en-US" sz="900" b="1" dirty="0" smtClean="0"/>
              <a:t>•    Search functions</a:t>
            </a:r>
          </a:p>
          <a:p>
            <a:pPr marL="0" indent="0">
              <a:buNone/>
            </a:pPr>
            <a:r>
              <a:rPr lang="en-US" sz="900" b="1" dirty="0" smtClean="0"/>
              <a:t>•    Open questions and issues</a:t>
            </a:r>
          </a:p>
          <a:p>
            <a:pPr marL="0" indent="0">
              <a:buNone/>
            </a:pPr>
            <a:r>
              <a:rPr lang="en-US" sz="900" b="1" dirty="0" smtClean="0"/>
              <a:t>•    History of Computing redux</a:t>
            </a:r>
          </a:p>
          <a:p>
            <a:pPr marL="0" indent="0">
              <a:buNone/>
            </a:pPr>
            <a:r>
              <a:rPr lang="en-US" sz="900" b="1" dirty="0" smtClean="0"/>
              <a:t>Lesson 4 – IDE essentials</a:t>
            </a:r>
          </a:p>
          <a:p>
            <a:pPr marL="0" indent="0">
              <a:buNone/>
            </a:pPr>
            <a:r>
              <a:rPr lang="en-US" sz="900" b="1" dirty="0"/>
              <a:t>•    </a:t>
            </a:r>
            <a:r>
              <a:rPr lang="en-US" sz="900" b="1" dirty="0" smtClean="0"/>
              <a:t>The boards manager</a:t>
            </a:r>
            <a:endParaRPr lang="en-US" sz="900" b="1" dirty="0"/>
          </a:p>
          <a:p>
            <a:pPr marL="0" indent="0">
              <a:buNone/>
            </a:pPr>
            <a:r>
              <a:rPr lang="en-US" sz="900" b="1" dirty="0" smtClean="0"/>
              <a:t>•    Setting board type</a:t>
            </a:r>
          </a:p>
          <a:p>
            <a:pPr marL="0" indent="0">
              <a:buNone/>
            </a:pPr>
            <a:r>
              <a:rPr lang="en-US" sz="900" b="1" dirty="0"/>
              <a:t>•    </a:t>
            </a:r>
            <a:r>
              <a:rPr lang="en-US" sz="900" b="1" dirty="0" smtClean="0"/>
              <a:t>Installing Libraries</a:t>
            </a:r>
            <a:endParaRPr lang="en-US" sz="900" b="1" dirty="0"/>
          </a:p>
          <a:p>
            <a:pPr marL="0" indent="0">
              <a:buNone/>
            </a:pPr>
            <a:r>
              <a:rPr lang="en-US" sz="900" b="1" dirty="0" smtClean="0"/>
              <a:t>•    Loading example sketches</a:t>
            </a:r>
          </a:p>
          <a:p>
            <a:pPr marL="0" indent="0">
              <a:buNone/>
            </a:pPr>
            <a:r>
              <a:rPr lang="en-US" sz="900" b="1" dirty="0" smtClean="0"/>
              <a:t>•    Finding and selecting the Arduino USB port</a:t>
            </a:r>
          </a:p>
          <a:p>
            <a:pPr marL="0" indent="0">
              <a:buNone/>
            </a:pPr>
            <a:r>
              <a:rPr lang="en-US" sz="900" b="1" dirty="0" smtClean="0"/>
              <a:t>•    Uploading a sketch to the microcontroller [Example Sketch#1]</a:t>
            </a:r>
          </a:p>
          <a:p>
            <a:pPr marL="0" indent="0">
              <a:buNone/>
            </a:pPr>
            <a:r>
              <a:rPr lang="en-US" sz="900" b="1" dirty="0" smtClean="0"/>
              <a:t>•    Basic Arduino sketch (program) structure</a:t>
            </a:r>
          </a:p>
          <a:p>
            <a:pPr marL="0" indent="0">
              <a:buNone/>
            </a:pPr>
            <a:r>
              <a:rPr lang="en-US" sz="900" b="1" dirty="0"/>
              <a:t>• </a:t>
            </a:r>
            <a:r>
              <a:rPr lang="en-US" sz="900" b="1" dirty="0" smtClean="0"/>
              <a:t>   History </a:t>
            </a:r>
            <a:r>
              <a:rPr lang="en-US" sz="900" b="1" dirty="0"/>
              <a:t>of Telecommunications and </a:t>
            </a:r>
            <a:r>
              <a:rPr lang="en-US" sz="900" b="1" dirty="0" smtClean="0"/>
              <a:t>Networking –</a:t>
            </a:r>
            <a:r>
              <a:rPr lang="en-US" sz="900" b="1" dirty="0"/>
              <a:t> </a:t>
            </a:r>
            <a:r>
              <a:rPr lang="en-US" sz="900" b="1" dirty="0" smtClean="0"/>
              <a:t>Part 1</a:t>
            </a:r>
          </a:p>
          <a:p>
            <a:pPr marL="0" indent="0">
              <a:buNone/>
            </a:pPr>
            <a:r>
              <a:rPr lang="en-US" sz="900" b="1" dirty="0" smtClean="0"/>
              <a:t>Lesson 5 – DC Electricity Basics and DMM Intro</a:t>
            </a:r>
          </a:p>
          <a:p>
            <a:pPr marL="0" indent="0">
              <a:buNone/>
            </a:pPr>
            <a:r>
              <a:rPr lang="en-US" sz="900" b="1" dirty="0" smtClean="0"/>
              <a:t>•    Quick review: DC vs AC electric currents</a:t>
            </a:r>
          </a:p>
          <a:p>
            <a:pPr marL="0" indent="0">
              <a:buNone/>
            </a:pPr>
            <a:r>
              <a:rPr lang="en-US" sz="900" b="1" dirty="0" smtClean="0"/>
              <a:t>•    DC current operation</a:t>
            </a:r>
          </a:p>
          <a:p>
            <a:pPr marL="0" indent="0">
              <a:buNone/>
            </a:pPr>
            <a:r>
              <a:rPr lang="en-US" sz="900" b="1" dirty="0" smtClean="0"/>
              <a:t>•    Voltage vs Amperage (current)</a:t>
            </a:r>
          </a:p>
          <a:p>
            <a:pPr marL="0" indent="0">
              <a:buNone/>
            </a:pPr>
            <a:r>
              <a:rPr lang="en-US" sz="900" b="1" dirty="0"/>
              <a:t>•    LEDs, constant current, and dropping resistors</a:t>
            </a:r>
          </a:p>
          <a:p>
            <a:pPr marL="0" indent="0">
              <a:buNone/>
            </a:pPr>
            <a:r>
              <a:rPr lang="en-US" sz="900" b="1" dirty="0" smtClean="0"/>
              <a:t>•    </a:t>
            </a:r>
            <a:r>
              <a:rPr lang="en-US" sz="900" b="1" dirty="0"/>
              <a:t>Connecting an </a:t>
            </a:r>
            <a:r>
              <a:rPr lang="en-US" sz="900" b="1" dirty="0" smtClean="0"/>
              <a:t>LED to a microcontroller [Example Sketch#2]</a:t>
            </a:r>
            <a:endParaRPr lang="en-US" sz="900" b="1" dirty="0"/>
          </a:p>
          <a:p>
            <a:pPr marL="0" indent="0">
              <a:buNone/>
            </a:pPr>
            <a:r>
              <a:rPr lang="en-US" sz="900" b="1" dirty="0" smtClean="0"/>
              <a:t>•    </a:t>
            </a:r>
            <a:r>
              <a:rPr lang="en-US" sz="900" b="1" dirty="0"/>
              <a:t>Ohm’s Law</a:t>
            </a:r>
          </a:p>
          <a:p>
            <a:pPr marL="0" indent="0">
              <a:buNone/>
            </a:pPr>
            <a:r>
              <a:rPr lang="en-US" sz="900" b="1" dirty="0" smtClean="0"/>
              <a:t>•    Introduction to basic DMM functions and usage</a:t>
            </a:r>
          </a:p>
          <a:p>
            <a:pPr marL="0" indent="0">
              <a:buNone/>
            </a:pPr>
            <a:r>
              <a:rPr lang="en-US" sz="900" b="1" dirty="0" smtClean="0"/>
              <a:t>•    Series vs parallel circuits</a:t>
            </a:r>
          </a:p>
          <a:p>
            <a:pPr marL="0" indent="0">
              <a:buNone/>
            </a:pPr>
            <a:r>
              <a:rPr lang="en-US" sz="900" b="1" dirty="0"/>
              <a:t>•    History of Telecommunications and Networking – Part </a:t>
            </a:r>
            <a:r>
              <a:rPr lang="en-US" sz="900" b="1" dirty="0" smtClean="0"/>
              <a:t>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581025"/>
            <a:ext cx="4495800" cy="5867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b="1" dirty="0"/>
              <a:t>Lesson 6</a:t>
            </a:r>
            <a:r>
              <a:rPr lang="en-US" sz="900" b="1" dirty="0" smtClean="0"/>
              <a:t> </a:t>
            </a:r>
            <a:r>
              <a:rPr lang="en-US" sz="900" b="1" dirty="0"/>
              <a:t>– Elementary Components</a:t>
            </a:r>
          </a:p>
          <a:p>
            <a:pPr marL="0" indent="0">
              <a:buNone/>
            </a:pPr>
            <a:r>
              <a:rPr lang="en-US" sz="900" b="1" dirty="0"/>
              <a:t>•    </a:t>
            </a:r>
            <a:r>
              <a:rPr lang="en-US" sz="900" b="1" dirty="0" smtClean="0"/>
              <a:t>Resistors [DMM usage #1]</a:t>
            </a:r>
            <a:endParaRPr lang="en-US" sz="900" b="1" dirty="0"/>
          </a:p>
          <a:p>
            <a:pPr marL="0" indent="0">
              <a:buNone/>
            </a:pPr>
            <a:r>
              <a:rPr lang="en-US" sz="900" b="1" dirty="0"/>
              <a:t>•    Diodes and LED’s</a:t>
            </a:r>
          </a:p>
          <a:p>
            <a:pPr marL="0" indent="0">
              <a:buNone/>
            </a:pPr>
            <a:r>
              <a:rPr lang="en-US" sz="900" b="1" dirty="0"/>
              <a:t>•    Capacitors: Electrolytic (polarized) vs non-electrolytic (non-polarized)</a:t>
            </a:r>
          </a:p>
          <a:p>
            <a:pPr marL="0" indent="0">
              <a:buNone/>
            </a:pPr>
            <a:r>
              <a:rPr lang="en-US" sz="900" b="1" dirty="0"/>
              <a:t>•    Simplified transistor operation</a:t>
            </a:r>
          </a:p>
          <a:p>
            <a:pPr marL="0" indent="0">
              <a:buNone/>
            </a:pPr>
            <a:r>
              <a:rPr lang="en-US" sz="900" b="1" dirty="0" smtClean="0"/>
              <a:t>•    Connecting a transistor to a microcontroller [Example Sketch #2]</a:t>
            </a:r>
          </a:p>
          <a:p>
            <a:pPr marL="0" indent="0">
              <a:buNone/>
            </a:pPr>
            <a:r>
              <a:rPr lang="en-US" sz="900" b="1" dirty="0" smtClean="0"/>
              <a:t>Lesson 7 – ESP32 External power sources [may require 2 classes]</a:t>
            </a:r>
          </a:p>
          <a:p>
            <a:pPr marL="0" indent="0">
              <a:buNone/>
            </a:pPr>
            <a:r>
              <a:rPr lang="en-US" sz="900" b="1" dirty="0" smtClean="0"/>
              <a:t>•    Microcontroller board power requirements</a:t>
            </a:r>
          </a:p>
          <a:p>
            <a:pPr marL="0" indent="0">
              <a:buNone/>
            </a:pPr>
            <a:r>
              <a:rPr lang="en-US" sz="900" b="1" dirty="0" smtClean="0"/>
              <a:t>•    Board power input options</a:t>
            </a:r>
          </a:p>
          <a:p>
            <a:pPr marL="0" indent="0">
              <a:buNone/>
            </a:pPr>
            <a:r>
              <a:rPr lang="en-US" sz="900" b="1" dirty="0" smtClean="0"/>
              <a:t>•    Components with different voltage requirements</a:t>
            </a:r>
          </a:p>
          <a:p>
            <a:pPr marL="0" indent="0">
              <a:buNone/>
            </a:pPr>
            <a:r>
              <a:rPr lang="en-US" sz="900" b="1" dirty="0" smtClean="0"/>
              <a:t>•    External power circuit design</a:t>
            </a:r>
          </a:p>
          <a:p>
            <a:pPr marL="0" indent="0">
              <a:buNone/>
            </a:pPr>
            <a:r>
              <a:rPr lang="en-US" sz="900" b="1" dirty="0" smtClean="0"/>
              <a:t>Lesson 8 – Connecting LED’s to the ESP32 controller board</a:t>
            </a:r>
          </a:p>
          <a:p>
            <a:pPr marL="0" indent="0">
              <a:buNone/>
            </a:pPr>
            <a:r>
              <a:rPr lang="en-US" sz="900" b="1" dirty="0" smtClean="0"/>
              <a:t>•    Microcontroller pinouts and diagrams</a:t>
            </a:r>
          </a:p>
          <a:p>
            <a:pPr marL="0" indent="0">
              <a:buNone/>
            </a:pPr>
            <a:r>
              <a:rPr lang="en-US" sz="900" b="1" dirty="0" smtClean="0"/>
              <a:t>•    Different types of pins</a:t>
            </a:r>
          </a:p>
          <a:p>
            <a:pPr marL="0" indent="0">
              <a:buNone/>
            </a:pPr>
            <a:r>
              <a:rPr lang="en-US" sz="900" b="1" dirty="0" smtClean="0"/>
              <a:t>•    Analog input</a:t>
            </a:r>
          </a:p>
          <a:p>
            <a:pPr marL="0" indent="0">
              <a:buNone/>
            </a:pPr>
            <a:r>
              <a:rPr lang="en-US" sz="900" b="1" dirty="0" smtClean="0"/>
              <a:t>•    Digital Input and digital output</a:t>
            </a:r>
          </a:p>
          <a:p>
            <a:pPr marL="0" indent="0">
              <a:buNone/>
            </a:pPr>
            <a:r>
              <a:rPr lang="en-US" sz="900" b="1" dirty="0" smtClean="0"/>
              <a:t>Lesson 9 – Connecting smart LED strips</a:t>
            </a:r>
          </a:p>
          <a:p>
            <a:pPr marL="0" indent="0">
              <a:buNone/>
            </a:pPr>
            <a:r>
              <a:rPr lang="en-US" sz="900" b="1" dirty="0" smtClean="0"/>
              <a:t>•    Simplified serial communication protocols</a:t>
            </a:r>
          </a:p>
          <a:p>
            <a:pPr marL="0" indent="0">
              <a:buNone/>
            </a:pPr>
            <a:r>
              <a:rPr lang="en-US" sz="900" b="1" dirty="0" smtClean="0"/>
              <a:t>•    One-wire serial communication protocol</a:t>
            </a:r>
          </a:p>
          <a:p>
            <a:pPr marL="0" indent="0">
              <a:buNone/>
            </a:pPr>
            <a:r>
              <a:rPr lang="en-US" sz="900" b="1" dirty="0" smtClean="0"/>
              <a:t>•    Hardware vs software serial</a:t>
            </a:r>
          </a:p>
          <a:p>
            <a:pPr marL="0" indent="0">
              <a:buNone/>
            </a:pPr>
            <a:r>
              <a:rPr lang="en-US" sz="900" b="1" dirty="0" smtClean="0"/>
              <a:t>•    WS2812B and </a:t>
            </a:r>
            <a:r>
              <a:rPr lang="en-US" sz="900" b="1" dirty="0" err="1" smtClean="0"/>
              <a:t>Neopixel</a:t>
            </a:r>
            <a:r>
              <a:rPr lang="en-US" sz="900" b="1" dirty="0" smtClean="0"/>
              <a:t> connections</a:t>
            </a:r>
          </a:p>
          <a:p>
            <a:pPr marL="0" indent="0">
              <a:buNone/>
            </a:pPr>
            <a:r>
              <a:rPr lang="en-US" sz="900" b="1" dirty="0" smtClean="0"/>
              <a:t>•    External device power design</a:t>
            </a:r>
          </a:p>
          <a:p>
            <a:pPr marL="0" indent="0">
              <a:buNone/>
            </a:pPr>
            <a:r>
              <a:rPr lang="en-US" sz="900" b="1" dirty="0" smtClean="0"/>
              <a:t>Lesson 10 – Connecting Sensors</a:t>
            </a:r>
          </a:p>
          <a:p>
            <a:pPr marL="0" indent="0">
              <a:buNone/>
            </a:pPr>
            <a:r>
              <a:rPr lang="en-US" sz="900" b="1" dirty="0" smtClean="0"/>
              <a:t>•    I2C serial protocol</a:t>
            </a:r>
          </a:p>
          <a:p>
            <a:pPr marL="0" indent="0">
              <a:buNone/>
            </a:pPr>
            <a:r>
              <a:rPr lang="en-US" sz="900" b="1" dirty="0" smtClean="0"/>
              <a:t>•    I2C connections</a:t>
            </a:r>
          </a:p>
          <a:p>
            <a:pPr marL="0" indent="0">
              <a:buNone/>
            </a:pPr>
            <a:r>
              <a:rPr lang="en-US" sz="900" b="1" dirty="0" smtClean="0"/>
              <a:t>•    I2C sensor board power design and external power</a:t>
            </a:r>
          </a:p>
          <a:p>
            <a:pPr marL="0" indent="0">
              <a:buNone/>
            </a:pPr>
            <a:r>
              <a:rPr lang="en-US" sz="900" b="1" dirty="0" smtClean="0"/>
              <a:t>Lesson 11 – Connecting LCD and Matrix Displays</a:t>
            </a:r>
          </a:p>
          <a:p>
            <a:pPr marL="0" indent="0">
              <a:buNone/>
            </a:pPr>
            <a:r>
              <a:rPr lang="en-US" sz="900" b="1" dirty="0" smtClean="0"/>
              <a:t>•    The SPI serial protocol</a:t>
            </a:r>
          </a:p>
          <a:p>
            <a:pPr marL="0" indent="0">
              <a:buNone/>
            </a:pPr>
            <a:r>
              <a:rPr lang="en-US" sz="900" b="1" dirty="0" smtClean="0"/>
              <a:t>•    SPI connections</a:t>
            </a:r>
          </a:p>
          <a:p>
            <a:pPr marL="0" indent="0">
              <a:buNone/>
            </a:pPr>
            <a:r>
              <a:rPr lang="en-US" sz="900" b="1" dirty="0" smtClean="0"/>
              <a:t>•    SPI device external power design</a:t>
            </a:r>
          </a:p>
          <a:p>
            <a:pPr marL="0" indent="0">
              <a:buNone/>
            </a:pPr>
            <a:r>
              <a:rPr lang="en-US" sz="900" b="1" dirty="0" smtClean="0"/>
              <a:t>Lesson 12 – Connecting other sensors [time permitting]</a:t>
            </a:r>
          </a:p>
          <a:p>
            <a:pPr marL="0" indent="0">
              <a:buNone/>
            </a:pPr>
            <a:r>
              <a:rPr lang="en-US" sz="900" b="1" dirty="0" smtClean="0"/>
              <a:t>•    Connecting buttons</a:t>
            </a:r>
          </a:p>
          <a:p>
            <a:pPr marL="0" indent="0">
              <a:buNone/>
            </a:pPr>
            <a:r>
              <a:rPr lang="en-US" sz="900" b="1" dirty="0" smtClean="0"/>
              <a:t>•    Connecting potentiometers</a:t>
            </a:r>
          </a:p>
          <a:p>
            <a:pPr marL="0" indent="0">
              <a:buNone/>
            </a:pPr>
            <a:r>
              <a:rPr lang="en-US" sz="900" b="1" dirty="0" smtClean="0"/>
              <a:t>•    Reading buttons</a:t>
            </a:r>
          </a:p>
          <a:p>
            <a:pPr marL="0" indent="0">
              <a:buNone/>
            </a:pPr>
            <a:r>
              <a:rPr lang="en-US" sz="900" b="1" dirty="0" smtClean="0"/>
              <a:t>•    Reading potentiometers</a:t>
            </a:r>
          </a:p>
        </p:txBody>
      </p:sp>
    </p:spTree>
    <p:extLst>
      <p:ext uri="{BB962C8B-B14F-4D97-AF65-F5344CB8AC3E}">
        <p14:creationId xmlns:p14="http://schemas.microsoft.com/office/powerpoint/2010/main" val="383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Dedicated Computer Links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3276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AT&amp;T offered dedicated point-to-point digital circuits for use by mainframe computer systems</a:t>
            </a:r>
          </a:p>
          <a:p>
            <a:r>
              <a:rPr lang="en-US" sz="2400" dirty="0" smtClean="0"/>
              <a:t>Commonly called DDS for Digital Data Service</a:t>
            </a:r>
          </a:p>
          <a:p>
            <a:r>
              <a:rPr lang="en-US" sz="2400" dirty="0" smtClean="0"/>
              <a:t>These were all low-speed circuits of 56Kbps or less</a:t>
            </a:r>
          </a:p>
          <a:p>
            <a:r>
              <a:rPr lang="en-US" sz="2400" dirty="0" smtClean="0"/>
              <a:t>They were used primarily with IBM systems which used a method called SDLC to place remote terminals</a:t>
            </a:r>
          </a:p>
          <a:p>
            <a:r>
              <a:rPr lang="en-US" sz="2400" dirty="0" smtClean="0"/>
              <a:t>Other systems required a dedicated link </a:t>
            </a:r>
            <a:r>
              <a:rPr lang="en-US" sz="2400" i="1" dirty="0" smtClean="0"/>
              <a:t>per terminal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0" y="4457700"/>
            <a:ext cx="2334714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57200" y="6367464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S/360 CPU and Peripherals</a:t>
            </a:r>
            <a:endParaRPr lang="en-US" sz="1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457699"/>
            <a:ext cx="2182659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072529" y="6467474"/>
            <a:ext cx="2743200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Remote terminals with SDLC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06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2" y="2985136"/>
            <a:ext cx="2406648" cy="240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99422"/>
            <a:ext cx="2133600" cy="245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The First Modem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2057400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 smtClean="0"/>
              <a:t>A modem is a </a:t>
            </a:r>
            <a:r>
              <a:rPr lang="en-US" sz="2400" dirty="0" err="1" smtClean="0"/>
              <a:t>MODulator</a:t>
            </a:r>
            <a:r>
              <a:rPr lang="en-US" sz="2400" dirty="0" smtClean="0"/>
              <a:t> </a:t>
            </a:r>
            <a:r>
              <a:rPr lang="en-US" sz="2400" dirty="0" err="1" smtClean="0"/>
              <a:t>dEModulator</a:t>
            </a:r>
            <a:r>
              <a:rPr lang="en-US" sz="2400" dirty="0" smtClean="0"/>
              <a:t>, which changes digital signals into audio signals or vice-versa</a:t>
            </a:r>
          </a:p>
          <a:p>
            <a:r>
              <a:rPr lang="en-US" sz="2400" dirty="0" smtClean="0"/>
              <a:t>Permits two-way digital communication between two computers over ordinary phone lines</a:t>
            </a:r>
          </a:p>
          <a:p>
            <a:r>
              <a:rPr lang="en-US" sz="2400" dirty="0" smtClean="0"/>
              <a:t>The original modems were owned by AT&amp;T and used the Bell 212A standard, which was 110bps and required the use of an “acoustic coupler” that held the handset</a:t>
            </a:r>
          </a:p>
          <a:p>
            <a:r>
              <a:rPr lang="en-US" sz="2400" dirty="0" smtClean="0"/>
              <a:t>With the AT&amp;T breakup in the 1980’s, faster modems were developed up to 56Kbps, close to the theoretical Shannon limit for speed over a 4K bandwidth phone line</a:t>
            </a:r>
          </a:p>
          <a:p>
            <a:r>
              <a:rPr lang="en-US" sz="2400" dirty="0" smtClean="0"/>
              <a:t>Modem technology evolved to support Digital Subscriber Line connections (DSL) at speeds up to 50Mbps</a:t>
            </a:r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90852"/>
            <a:ext cx="47752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1" y="5391785"/>
            <a:ext cx="4540249" cy="1180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57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Formal End of Lesson 4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0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In next week’s exciting episode</a:t>
            </a:r>
          </a:p>
          <a:p>
            <a:r>
              <a:rPr lang="en-US" sz="2000" b="1" dirty="0"/>
              <a:t>Quick review: DC vs AC electric currents</a:t>
            </a:r>
          </a:p>
          <a:p>
            <a:pPr marL="0" indent="0">
              <a:buNone/>
            </a:pPr>
            <a:r>
              <a:rPr lang="en-US" sz="2000" b="1" dirty="0"/>
              <a:t>•    DC current operation</a:t>
            </a:r>
          </a:p>
          <a:p>
            <a:pPr marL="0" indent="0">
              <a:buNone/>
            </a:pPr>
            <a:r>
              <a:rPr lang="en-US" sz="2000" b="1" dirty="0"/>
              <a:t>•    Voltage vs Amperage (current)</a:t>
            </a:r>
          </a:p>
          <a:p>
            <a:pPr marL="0" indent="0">
              <a:buNone/>
            </a:pPr>
            <a:r>
              <a:rPr lang="en-US" sz="2000" b="1" dirty="0"/>
              <a:t>•    LEDs, constant current, and dropping resistors</a:t>
            </a:r>
          </a:p>
          <a:p>
            <a:pPr marL="0" indent="0">
              <a:buNone/>
            </a:pPr>
            <a:r>
              <a:rPr lang="en-US" sz="2000" b="1" dirty="0"/>
              <a:t>•    Connecting an LED to a microcontroller [Example Sketch#2]</a:t>
            </a:r>
          </a:p>
          <a:p>
            <a:pPr marL="0" indent="0">
              <a:buNone/>
            </a:pPr>
            <a:r>
              <a:rPr lang="en-US" sz="2000" b="1" dirty="0"/>
              <a:t>•    Ohm’s Law</a:t>
            </a:r>
          </a:p>
          <a:p>
            <a:pPr marL="0" indent="0">
              <a:buNone/>
            </a:pPr>
            <a:r>
              <a:rPr lang="en-US" sz="2000" b="1" dirty="0"/>
              <a:t>•    Introduction to basic DMM functions and usage</a:t>
            </a:r>
          </a:p>
          <a:p>
            <a:pPr marL="0" indent="0">
              <a:buNone/>
            </a:pPr>
            <a:r>
              <a:rPr lang="en-US" sz="2000" b="1" dirty="0"/>
              <a:t>•    Series vs parallel </a:t>
            </a:r>
            <a:r>
              <a:rPr lang="en-US" sz="2000" b="1" dirty="0" smtClean="0"/>
              <a:t>circuits</a:t>
            </a:r>
            <a:endParaRPr lang="en-US" sz="2400" b="1" dirty="0"/>
          </a:p>
          <a:p>
            <a:r>
              <a:rPr lang="en-US" sz="2400" b="1" dirty="0" smtClean="0"/>
              <a:t>History of Telecommunications – Part 2</a:t>
            </a:r>
          </a:p>
          <a:p>
            <a:pPr lvl="1"/>
            <a:r>
              <a:rPr lang="en-US" sz="1600" b="1" dirty="0"/>
              <a:t>Local Area Networks (LANs)</a:t>
            </a:r>
          </a:p>
          <a:p>
            <a:pPr lvl="1"/>
            <a:r>
              <a:rPr lang="en-US" sz="1600" b="1" dirty="0"/>
              <a:t>Wide Area Networks (WANs)</a:t>
            </a:r>
          </a:p>
          <a:p>
            <a:pPr lvl="1"/>
            <a:r>
              <a:rPr lang="en-US" sz="1600" b="1" dirty="0"/>
              <a:t>Wireless LAN (</a:t>
            </a:r>
            <a:r>
              <a:rPr lang="en-US" sz="1600" b="1" dirty="0" err="1"/>
              <a:t>WiFi</a:t>
            </a:r>
            <a:r>
              <a:rPr lang="en-US" sz="1600" b="1" dirty="0"/>
              <a:t>)</a:t>
            </a:r>
          </a:p>
          <a:p>
            <a:pPr lvl="1"/>
            <a:r>
              <a:rPr lang="en-US" sz="1600" b="1" dirty="0"/>
              <a:t>Cellular data networks</a:t>
            </a:r>
          </a:p>
          <a:p>
            <a:pPr lvl="1"/>
            <a:r>
              <a:rPr lang="en-US" sz="1600" b="1" dirty="0"/>
              <a:t>The OSI/ISO Network </a:t>
            </a:r>
            <a:r>
              <a:rPr lang="en-US" sz="1600" b="1" dirty="0" smtClean="0"/>
              <a:t>Model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948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Lesson 4 – IDE Essentials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686800" cy="5562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Arduino IDE</a:t>
            </a:r>
          </a:p>
          <a:p>
            <a:r>
              <a:rPr lang="en-US" sz="2800" dirty="0" smtClean="0"/>
              <a:t>The Boards Manager – Adding a Board</a:t>
            </a:r>
            <a:endParaRPr lang="en-US" sz="2800" dirty="0"/>
          </a:p>
          <a:p>
            <a:r>
              <a:rPr lang="en-US" sz="2800" dirty="0" smtClean="0"/>
              <a:t>The Library Manager – Installing Libraries</a:t>
            </a:r>
          </a:p>
          <a:p>
            <a:r>
              <a:rPr lang="en-US" sz="2800" dirty="0" smtClean="0"/>
              <a:t>Selecting a board</a:t>
            </a:r>
            <a:endParaRPr lang="en-US" sz="2800" dirty="0"/>
          </a:p>
          <a:p>
            <a:r>
              <a:rPr lang="en-US" sz="2800" dirty="0" smtClean="0"/>
              <a:t>Accessing example </a:t>
            </a:r>
            <a:r>
              <a:rPr lang="en-US" sz="2800" dirty="0"/>
              <a:t>sketches</a:t>
            </a:r>
          </a:p>
          <a:p>
            <a:r>
              <a:rPr lang="en-US" sz="2800" dirty="0" smtClean="0"/>
              <a:t>Finding </a:t>
            </a:r>
            <a:r>
              <a:rPr lang="en-US" sz="2800" dirty="0"/>
              <a:t>and selecting the Arduino USB port</a:t>
            </a:r>
          </a:p>
          <a:p>
            <a:r>
              <a:rPr lang="en-US" sz="2800" dirty="0" smtClean="0"/>
              <a:t>Uploading </a:t>
            </a:r>
            <a:r>
              <a:rPr lang="en-US" sz="2800" dirty="0"/>
              <a:t>a sketch to the </a:t>
            </a:r>
            <a:r>
              <a:rPr lang="en-US" sz="2800" dirty="0" smtClean="0"/>
              <a:t>microcontroller</a:t>
            </a:r>
            <a:br>
              <a:rPr lang="en-US" sz="2800" dirty="0" smtClean="0"/>
            </a:br>
            <a:r>
              <a:rPr lang="en-US" sz="2800" dirty="0" smtClean="0"/>
              <a:t>[Example Sketch#1]</a:t>
            </a:r>
            <a:endParaRPr lang="en-US" sz="2800" dirty="0"/>
          </a:p>
          <a:p>
            <a:r>
              <a:rPr lang="en-US" sz="2800" dirty="0" smtClean="0"/>
              <a:t>Basic </a:t>
            </a:r>
            <a:r>
              <a:rPr lang="en-US" sz="2800" dirty="0"/>
              <a:t>Arduino sketch (program) structure</a:t>
            </a:r>
          </a:p>
          <a:p>
            <a:r>
              <a:rPr lang="en-US" sz="2800" dirty="0" smtClean="0"/>
              <a:t>History </a:t>
            </a:r>
            <a:r>
              <a:rPr lang="en-US" sz="2800" dirty="0"/>
              <a:t>of Telecommunications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36803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Lesson 4 – Arduino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686800" cy="5562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IDE stands for “Integrated Development Environment”</a:t>
            </a:r>
            <a:endParaRPr lang="en-US" sz="2800" dirty="0"/>
          </a:p>
          <a:p>
            <a:r>
              <a:rPr lang="en-US" sz="2800" dirty="0" smtClean="0"/>
              <a:t>A single application can perform all operations needed to program one or more boards</a:t>
            </a:r>
            <a:endParaRPr lang="en-US" sz="2800" dirty="0"/>
          </a:p>
          <a:p>
            <a:r>
              <a:rPr lang="en-US" sz="2800" dirty="0" smtClean="0"/>
              <a:t>Creation of programming code (C++ for Arduino)</a:t>
            </a:r>
            <a:endParaRPr lang="en-US" sz="2800" dirty="0"/>
          </a:p>
          <a:p>
            <a:r>
              <a:rPr lang="en-US" sz="2800" dirty="0" smtClean="0"/>
              <a:t>Preparing (compiling) code for upload to a board</a:t>
            </a:r>
            <a:endParaRPr lang="en-US" sz="2800" dirty="0"/>
          </a:p>
          <a:p>
            <a:r>
              <a:rPr lang="en-US" sz="2800" dirty="0" smtClean="0"/>
              <a:t>Installing and selecting software Libraries which add operations and functionality created by others</a:t>
            </a:r>
            <a:endParaRPr lang="en-US" sz="2800" dirty="0"/>
          </a:p>
          <a:p>
            <a:r>
              <a:rPr lang="en-US" sz="2800" dirty="0" smtClean="0"/>
              <a:t>Provide basic communications with a board</a:t>
            </a:r>
            <a:endParaRPr lang="en-US" sz="2800" dirty="0"/>
          </a:p>
          <a:p>
            <a:pPr lvl="1"/>
            <a:r>
              <a:rPr lang="en-US" sz="2400" dirty="0" smtClean="0"/>
              <a:t>Uploading code (sketches)</a:t>
            </a:r>
            <a:endParaRPr lang="en-US" sz="2400" dirty="0"/>
          </a:p>
          <a:p>
            <a:pPr lvl="1"/>
            <a:r>
              <a:rPr lang="en-US" sz="2400" dirty="0" smtClean="0"/>
              <a:t>Watching and interacting with the board (Serial Monitor)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692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 Boards Manager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00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To know how to </a:t>
            </a:r>
            <a:r>
              <a:rPr lang="en-US" sz="2400" dirty="0"/>
              <a:t>prepare (compile) software for and </a:t>
            </a:r>
            <a:r>
              <a:rPr lang="en-US" sz="2400" dirty="0" smtClean="0"/>
              <a:t>talk with (communicate via USB or RS-232) a board, the Arduino IDE needs a hardware definition for each board to be programmed</a:t>
            </a:r>
          </a:p>
          <a:p>
            <a:r>
              <a:rPr lang="en-US" sz="2400" dirty="0" smtClean="0"/>
              <a:t>Board definitions are handled by the “Boards Manager”</a:t>
            </a:r>
          </a:p>
          <a:p>
            <a:r>
              <a:rPr lang="en-US" sz="2400" dirty="0" smtClean="0"/>
              <a:t>The Boards Manager itself uses URLs to locate board definitions on the Internet, usually provided by the manufacturer</a:t>
            </a:r>
          </a:p>
          <a:p>
            <a:r>
              <a:rPr lang="en-US" sz="2400" dirty="0" smtClean="0"/>
              <a:t>URLs are entered in Preferences</a:t>
            </a:r>
          </a:p>
          <a:p>
            <a:r>
              <a:rPr lang="en-US" sz="2400" dirty="0" smtClean="0"/>
              <a:t>The Boards Manager itself is accessed from the Tools menu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181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Let’s make sure everything is set up correctly for our </a:t>
            </a:r>
            <a:r>
              <a:rPr lang="en-US" sz="2400" dirty="0" err="1" smtClean="0"/>
              <a:t>HelTec</a:t>
            </a:r>
            <a:r>
              <a:rPr lang="en-US" sz="2400" dirty="0" smtClean="0"/>
              <a:t> </a:t>
            </a:r>
            <a:r>
              <a:rPr lang="en-US" sz="2400" dirty="0" err="1" smtClean="0"/>
              <a:t>WiFi</a:t>
            </a:r>
            <a:r>
              <a:rPr lang="en-US" sz="2400" dirty="0" smtClean="0"/>
              <a:t> Kit 32 board with its ESP32 microprocessor…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dirty="0" smtClean="0"/>
              <a:t>Boards Manager – Adding A Board</a:t>
            </a: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570537"/>
            <a:ext cx="8229600" cy="9159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 smtClean="0"/>
              <a:t>Heltec</a:t>
            </a:r>
            <a:r>
              <a:rPr lang="en-US" sz="2400" dirty="0" smtClean="0"/>
              <a:t> </a:t>
            </a:r>
            <a:r>
              <a:rPr lang="en-US" sz="2400" dirty="0" err="1" smtClean="0"/>
              <a:t>WiFi</a:t>
            </a:r>
            <a:r>
              <a:rPr lang="en-US" sz="2400" dirty="0" smtClean="0"/>
              <a:t> Kit 32 board definition URL (from the </a:t>
            </a:r>
            <a:r>
              <a:rPr lang="en-US" sz="2400" dirty="0" err="1" smtClean="0"/>
              <a:t>Heltec</a:t>
            </a:r>
            <a:r>
              <a:rPr lang="en-US" sz="2400" dirty="0" smtClean="0"/>
              <a:t> website)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FF00"/>
                </a:solidFill>
              </a:rPr>
              <a:t>https</a:t>
            </a:r>
            <a:r>
              <a:rPr lang="en-US" sz="2400" dirty="0">
                <a:solidFill>
                  <a:srgbClr val="FFFF00"/>
                </a:solidFill>
              </a:rPr>
              <a:t>://github.com/Heltec-Aaron-Lee/WiFi_Kit_series/releases/download/0.0.5/package_heltec_esp32_index.json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990600"/>
            <a:ext cx="5260975" cy="441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990599"/>
            <a:ext cx="2819400" cy="44180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ADD A BOARD #1</a:t>
            </a:r>
          </a:p>
          <a:p>
            <a:r>
              <a:rPr lang="en-US" sz="2400" dirty="0" smtClean="0"/>
              <a:t>Find the URL for the new board</a:t>
            </a:r>
          </a:p>
          <a:p>
            <a:r>
              <a:rPr lang="en-US" sz="2400" dirty="0" smtClean="0"/>
              <a:t>Open Preferences</a:t>
            </a:r>
          </a:p>
          <a:p>
            <a:r>
              <a:rPr lang="en-US" sz="2400" dirty="0" smtClean="0"/>
              <a:t>Add the board</a:t>
            </a:r>
          </a:p>
          <a:p>
            <a:r>
              <a:rPr lang="en-US" sz="2400" dirty="0" smtClean="0"/>
              <a:t>Multiple boards with commas, no space</a:t>
            </a:r>
          </a:p>
          <a:p>
            <a:r>
              <a:rPr lang="en-US" sz="2400" dirty="0" smtClean="0"/>
              <a:t>Filesystem browsers</a:t>
            </a:r>
          </a:p>
          <a:p>
            <a:r>
              <a:rPr lang="en-US" sz="2400" dirty="0" smtClean="0"/>
              <a:t>Click “OK” to close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87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 dirty="0" smtClean="0"/>
              <a:t>Boards Manager – </a:t>
            </a:r>
            <a:r>
              <a:rPr lang="en-US" sz="3200" dirty="0" err="1" smtClean="0"/>
              <a:t>WiFi</a:t>
            </a:r>
            <a:r>
              <a:rPr lang="en-US" sz="3200" dirty="0" smtClean="0"/>
              <a:t> Kit 32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50035"/>
            <a:ext cx="5105399" cy="2873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2590800" cy="4418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ADD A BOARD #2</a:t>
            </a:r>
          </a:p>
          <a:p>
            <a:r>
              <a:rPr lang="en-US" sz="2000" dirty="0" smtClean="0"/>
              <a:t>Open Boards Manager under “Tools” menu</a:t>
            </a:r>
          </a:p>
          <a:p>
            <a:r>
              <a:rPr lang="en-US" sz="2000" dirty="0" smtClean="0"/>
              <a:t>Enter “</a:t>
            </a:r>
            <a:r>
              <a:rPr lang="en-US" sz="2000" dirty="0" err="1" smtClean="0"/>
              <a:t>Heltec</a:t>
            </a:r>
            <a:r>
              <a:rPr lang="en-US" sz="2000" dirty="0" smtClean="0"/>
              <a:t>” in search menu</a:t>
            </a:r>
          </a:p>
          <a:p>
            <a:r>
              <a:rPr lang="en-US" sz="2000" dirty="0" smtClean="0"/>
              <a:t>Click “Install” to install the board definitions for all </a:t>
            </a:r>
            <a:r>
              <a:rPr lang="en-US" sz="2000" dirty="0" err="1" smtClean="0"/>
              <a:t>Heltec</a:t>
            </a:r>
            <a:r>
              <a:rPr lang="en-US" sz="2000" dirty="0" smtClean="0"/>
              <a:t> ESP32 boards, including the </a:t>
            </a:r>
            <a:r>
              <a:rPr lang="en-US" sz="2000" dirty="0" err="1" smtClean="0"/>
              <a:t>WiFi</a:t>
            </a:r>
            <a:r>
              <a:rPr lang="en-US" sz="2000" dirty="0" smtClean="0"/>
              <a:t> Kit 32</a:t>
            </a:r>
          </a:p>
          <a:p>
            <a:endParaRPr 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41" y="1066800"/>
            <a:ext cx="597458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826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 Library Manager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004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A library is a collection of software written by others which performs a specific function or related functions</a:t>
            </a:r>
          </a:p>
          <a:p>
            <a:r>
              <a:rPr lang="en-US" sz="2400" dirty="0" smtClean="0"/>
              <a:t>Libraries allow us to use code written by others in our own projects</a:t>
            </a:r>
          </a:p>
          <a:p>
            <a:r>
              <a:rPr lang="en-US" sz="2400" dirty="0" smtClean="0"/>
              <a:t>In the Arduino IDE, the Library Manager handles the selection and installation of libraries</a:t>
            </a:r>
          </a:p>
          <a:p>
            <a:r>
              <a:rPr lang="en-US" sz="2400" dirty="0" smtClean="0"/>
              <a:t>Libraries are board-specific, so you must have the proper board definition(s) installed first, before you can install libraries for that board</a:t>
            </a:r>
          </a:p>
          <a:p>
            <a:r>
              <a:rPr lang="en-US" sz="2400" dirty="0" smtClean="0"/>
              <a:t>The Library manager is accessed from the Sketch menu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181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Let’s make sure everything is set up correctly for our </a:t>
            </a:r>
            <a:r>
              <a:rPr lang="en-US" sz="2400" dirty="0" err="1" smtClean="0"/>
              <a:t>HelTec</a:t>
            </a:r>
            <a:r>
              <a:rPr lang="en-US" sz="2400" dirty="0" smtClean="0"/>
              <a:t> </a:t>
            </a:r>
            <a:r>
              <a:rPr lang="en-US" sz="2400" dirty="0" err="1" smtClean="0"/>
              <a:t>WiFi</a:t>
            </a:r>
            <a:r>
              <a:rPr lang="en-US" sz="2400" dirty="0" smtClean="0"/>
              <a:t> Kit 32 board with its ESP32 microprocessor…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639762"/>
          </a:xfrm>
        </p:spPr>
        <p:txBody>
          <a:bodyPr/>
          <a:lstStyle/>
          <a:p>
            <a:r>
              <a:rPr lang="en-US" sz="3200" dirty="0" smtClean="0"/>
              <a:t>Library Manager – </a:t>
            </a:r>
            <a:r>
              <a:rPr lang="en-US" sz="3200" dirty="0" err="1" smtClean="0"/>
              <a:t>WiFi</a:t>
            </a:r>
            <a:r>
              <a:rPr lang="en-US" sz="3200" dirty="0" smtClean="0"/>
              <a:t> Kit 32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3124200"/>
            <a:ext cx="64008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3" y="842963"/>
            <a:ext cx="6440487" cy="228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1" y="1524000"/>
            <a:ext cx="2133600" cy="4418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ADD A LIBRARY</a:t>
            </a:r>
          </a:p>
          <a:p>
            <a:r>
              <a:rPr lang="en-US" sz="1800" dirty="0" smtClean="0"/>
              <a:t>Open “Manage Libraries” under “Include Library” in Sketch menu</a:t>
            </a:r>
          </a:p>
          <a:p>
            <a:r>
              <a:rPr lang="en-US" sz="1800" dirty="0" smtClean="0"/>
              <a:t>Enter “</a:t>
            </a:r>
            <a:r>
              <a:rPr lang="en-US" sz="1800" dirty="0" err="1" smtClean="0"/>
              <a:t>Heltec</a:t>
            </a:r>
            <a:r>
              <a:rPr lang="en-US" sz="1800" dirty="0" smtClean="0"/>
              <a:t>” in </a:t>
            </a:r>
            <a:r>
              <a:rPr lang="en-US" sz="1800" dirty="0" err="1" smtClean="0"/>
              <a:t>seach</a:t>
            </a:r>
            <a:r>
              <a:rPr lang="en-US" sz="1800" dirty="0" smtClean="0"/>
              <a:t> box</a:t>
            </a:r>
          </a:p>
          <a:p>
            <a:r>
              <a:rPr lang="en-US" sz="1800" dirty="0" smtClean="0"/>
              <a:t>Install the </a:t>
            </a:r>
            <a:r>
              <a:rPr lang="en-US" sz="1800" u="sng" dirty="0" err="1" smtClean="0"/>
              <a:t>Heltec</a:t>
            </a:r>
            <a:r>
              <a:rPr lang="en-US" sz="1800" u="sng" dirty="0" smtClean="0"/>
              <a:t> ESP32 Dev-Boards </a:t>
            </a:r>
            <a:r>
              <a:rPr lang="en-US" sz="1800" dirty="0" smtClean="0"/>
              <a:t>library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2259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1829</Words>
  <Application>Microsoft Office PowerPoint</Application>
  <PresentationFormat>On-screen Show (4:3)</PresentationFormat>
  <Paragraphs>233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SEICHE 2022 Introduction to Arduino Lesson 4 – IDE Essentials</vt:lpstr>
      <vt:lpstr>Lesson Plan Overview</vt:lpstr>
      <vt:lpstr>Lesson 4 – IDE Essentials</vt:lpstr>
      <vt:lpstr>Lesson 4 – Arduino IDE</vt:lpstr>
      <vt:lpstr>The Boards Manager</vt:lpstr>
      <vt:lpstr>Boards Manager – Adding A Board</vt:lpstr>
      <vt:lpstr>Boards Manager – WiFi Kit 32</vt:lpstr>
      <vt:lpstr>The Library Manager</vt:lpstr>
      <vt:lpstr>Library Manager – WiFi Kit 32</vt:lpstr>
      <vt:lpstr>Selecting A Board</vt:lpstr>
      <vt:lpstr>Accessing Example Sketches</vt:lpstr>
      <vt:lpstr>Preparing a Sketch</vt:lpstr>
      <vt:lpstr>Uploading a Sketch</vt:lpstr>
      <vt:lpstr>History of Telecommunications Part 1</vt:lpstr>
      <vt:lpstr>The Telegraph</vt:lpstr>
      <vt:lpstr>The Analog Telephone</vt:lpstr>
      <vt:lpstr>Radio</vt:lpstr>
      <vt:lpstr>Automated Telephone Dialing</vt:lpstr>
      <vt:lpstr>Digital Audio</vt:lpstr>
      <vt:lpstr>Dedicated Computer Links</vt:lpstr>
      <vt:lpstr>The First Modem</vt:lpstr>
      <vt:lpstr>Formal End of Lesson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PFROMMEYER</dc:creator>
  <cp:lastModifiedBy>PFROMMEYER</cp:lastModifiedBy>
  <cp:revision>69</cp:revision>
  <cp:lastPrinted>2022-02-01T15:40:25Z</cp:lastPrinted>
  <dcterms:created xsi:type="dcterms:W3CDTF">2022-02-01T06:18:00Z</dcterms:created>
  <dcterms:modified xsi:type="dcterms:W3CDTF">2022-02-22T07:28:49Z</dcterms:modified>
</cp:coreProperties>
</file>